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59" r:id="rId7"/>
    <p:sldId id="260" r:id="rId8"/>
    <p:sldId id="262" r:id="rId9"/>
    <p:sldId id="264" r:id="rId10"/>
    <p:sldId id="263" r:id="rId11"/>
    <p:sldId id="266" r:id="rId12"/>
    <p:sldId id="273" r:id="rId13"/>
    <p:sldId id="265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网课对比软件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思考笔记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340" y="962025"/>
            <a:ext cx="2703830" cy="56572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2760" y="3175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/>
              <a:t>核心功能</a:t>
            </a:r>
            <a:endParaRPr lang="zh-CN" sz="2800" b="1"/>
          </a:p>
        </p:txBody>
      </p:sp>
      <p:sp>
        <p:nvSpPr>
          <p:cNvPr id="13" name="圆角矩形 12"/>
          <p:cNvSpPr/>
          <p:nvPr/>
        </p:nvSpPr>
        <p:spPr>
          <a:xfrm>
            <a:off x="7273925" y="1341755"/>
            <a:ext cx="2381250" cy="696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基本信息填写</a:t>
            </a: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7273925" y="2505075"/>
            <a:ext cx="2381250" cy="696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通过</a:t>
            </a:r>
            <a:r>
              <a:rPr lang="en-US" altLang="zh-CN"/>
              <a:t>AI/</a:t>
            </a:r>
            <a:r>
              <a:rPr lang="zh-CN" altLang="en-US"/>
              <a:t>大数据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273925" y="3781425"/>
            <a:ext cx="2381250" cy="696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输出孩子的情况分析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273925" y="4942840"/>
            <a:ext cx="2381250" cy="696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输出推荐的课程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3" idx="2"/>
            <a:endCxn id="14" idx="0"/>
          </p:cNvCxnSpPr>
          <p:nvPr/>
        </p:nvCxnSpPr>
        <p:spPr>
          <a:xfrm>
            <a:off x="8464550" y="2038350"/>
            <a:ext cx="0" cy="466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2"/>
            <a:endCxn id="15" idx="0"/>
          </p:cNvCxnSpPr>
          <p:nvPr/>
        </p:nvCxnSpPr>
        <p:spPr>
          <a:xfrm>
            <a:off x="8464550" y="3201670"/>
            <a:ext cx="0" cy="579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2"/>
            <a:endCxn id="16" idx="0"/>
          </p:cNvCxnSpPr>
          <p:nvPr/>
        </p:nvCxnSpPr>
        <p:spPr>
          <a:xfrm>
            <a:off x="8464550" y="4478020"/>
            <a:ext cx="0" cy="464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折角形 19"/>
          <p:cNvSpPr/>
          <p:nvPr/>
        </p:nvSpPr>
        <p:spPr>
          <a:xfrm>
            <a:off x="9988550" y="4942840"/>
            <a:ext cx="1760220" cy="914400"/>
          </a:xfrm>
          <a:prstGeom prst="foldedCorne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/>
              <a:t>按类型分类</a:t>
            </a:r>
            <a:endParaRPr lang="zh-CN" altLang="en-US" sz="12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/>
              <a:t>推荐指数</a:t>
            </a:r>
            <a:endParaRPr lang="zh-CN" altLang="en-US" sz="12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/>
              <a:t>相似用户的选择参考</a:t>
            </a:r>
            <a:endParaRPr lang="zh-CN" altLang="en-US" sz="1200"/>
          </a:p>
        </p:txBody>
      </p:sp>
      <p:sp>
        <p:nvSpPr>
          <p:cNvPr id="21" name="折角形 20"/>
          <p:cNvSpPr/>
          <p:nvPr/>
        </p:nvSpPr>
        <p:spPr>
          <a:xfrm>
            <a:off x="9988550" y="3615690"/>
            <a:ext cx="1760220" cy="1028065"/>
          </a:xfrm>
          <a:prstGeom prst="foldedCorne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171450" indent="-171450" algn="l">
              <a:buFont typeface="Arial" panose="020B0604020202020204" pitchFamily="34" charset="0"/>
              <a:buChar char="•"/>
            </a:pPr>
            <a:endParaRPr lang="zh-CN" altLang="en-US" sz="12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/>
              <a:t>基本信息</a:t>
            </a:r>
            <a:endParaRPr lang="zh-CN" altLang="en-US" sz="12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/>
              <a:t>成绩分析</a:t>
            </a:r>
            <a:endParaRPr lang="zh-CN" altLang="en-US" sz="12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/>
              <a:t>性格分析</a:t>
            </a:r>
            <a:endParaRPr lang="zh-CN" altLang="en-US" sz="12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/>
              <a:t>推荐培养方向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5" y="962025"/>
            <a:ext cx="2750820" cy="5625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92760" y="3175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/>
              <a:t>核心功能</a:t>
            </a:r>
            <a:endParaRPr lang="zh-CN" sz="2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835" y="944880"/>
            <a:ext cx="2654935" cy="5542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10" y="944880"/>
            <a:ext cx="2632710" cy="55422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16090" y="2898140"/>
            <a:ext cx="112014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对比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076565" y="1983740"/>
            <a:ext cx="14859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综合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076565" y="3660140"/>
            <a:ext cx="14859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详情</a:t>
            </a:r>
            <a:endParaRPr lang="zh-CN" altLang="en-US"/>
          </a:p>
        </p:txBody>
      </p:sp>
      <p:cxnSp>
        <p:nvCxnSpPr>
          <p:cNvPr id="10" name="直接连接符 9"/>
          <p:cNvCxnSpPr>
            <a:stCxn id="7" idx="0"/>
            <a:endCxn id="8" idx="1"/>
          </p:cNvCxnSpPr>
          <p:nvPr/>
        </p:nvCxnSpPr>
        <p:spPr>
          <a:xfrm flipV="1">
            <a:off x="7376160" y="2440940"/>
            <a:ext cx="700405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2"/>
            <a:endCxn id="9" idx="1"/>
          </p:cNvCxnSpPr>
          <p:nvPr/>
        </p:nvCxnSpPr>
        <p:spPr>
          <a:xfrm>
            <a:off x="7376160" y="3660140"/>
            <a:ext cx="700405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222230" y="1615440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性价比对比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10222230" y="225679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口碑对比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10222230" y="285686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和适度对比</a:t>
            </a:r>
            <a:endParaRPr lang="zh-CN" altLang="en-US" sz="1600"/>
          </a:p>
        </p:txBody>
      </p:sp>
      <p:cxnSp>
        <p:nvCxnSpPr>
          <p:cNvPr id="15" name="直接连接符 14"/>
          <p:cNvCxnSpPr>
            <a:stCxn id="8" idx="3"/>
            <a:endCxn id="12" idx="1"/>
          </p:cNvCxnSpPr>
          <p:nvPr/>
        </p:nvCxnSpPr>
        <p:spPr>
          <a:xfrm flipV="1">
            <a:off x="9562465" y="1784350"/>
            <a:ext cx="659765" cy="65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8" idx="3"/>
            <a:endCxn id="13" idx="1"/>
          </p:cNvCxnSpPr>
          <p:nvPr/>
        </p:nvCxnSpPr>
        <p:spPr>
          <a:xfrm flipV="1">
            <a:off x="9562465" y="2425700"/>
            <a:ext cx="659765" cy="1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14" idx="1"/>
          </p:cNvCxnSpPr>
          <p:nvPr/>
        </p:nvCxnSpPr>
        <p:spPr>
          <a:xfrm>
            <a:off x="9564370" y="2428240"/>
            <a:ext cx="657860" cy="597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222230" y="3660140"/>
            <a:ext cx="589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价格</a:t>
            </a:r>
            <a:endParaRPr lang="zh-CN" altLang="en-US" sz="1600"/>
          </a:p>
        </p:txBody>
      </p:sp>
      <p:sp>
        <p:nvSpPr>
          <p:cNvPr id="20" name="文本框 19"/>
          <p:cNvSpPr txBox="1"/>
          <p:nvPr/>
        </p:nvSpPr>
        <p:spPr>
          <a:xfrm>
            <a:off x="10222230" y="402844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班级人数</a:t>
            </a:r>
            <a:endParaRPr lang="zh-CN" altLang="en-US" sz="1600"/>
          </a:p>
        </p:txBody>
      </p:sp>
      <p:sp>
        <p:nvSpPr>
          <p:cNvPr id="21" name="文本框 20"/>
          <p:cNvSpPr txBox="1"/>
          <p:nvPr/>
        </p:nvSpPr>
        <p:spPr>
          <a:xfrm>
            <a:off x="10222230" y="439674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教学模式</a:t>
            </a:r>
            <a:endParaRPr lang="zh-CN" altLang="en-US" sz="1600"/>
          </a:p>
        </p:txBody>
      </p:sp>
      <p:sp>
        <p:nvSpPr>
          <p:cNvPr id="22" name="文本框 21"/>
          <p:cNvSpPr txBox="1"/>
          <p:nvPr/>
        </p:nvSpPr>
        <p:spPr>
          <a:xfrm>
            <a:off x="10222230" y="4765040"/>
            <a:ext cx="589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师资</a:t>
            </a:r>
            <a:endParaRPr lang="zh-CN" altLang="en-US" sz="1600"/>
          </a:p>
        </p:txBody>
      </p:sp>
      <p:sp>
        <p:nvSpPr>
          <p:cNvPr id="23" name="文本框 22"/>
          <p:cNvSpPr txBox="1"/>
          <p:nvPr/>
        </p:nvSpPr>
        <p:spPr>
          <a:xfrm>
            <a:off x="10222230" y="5133340"/>
            <a:ext cx="589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课时</a:t>
            </a:r>
            <a:endParaRPr lang="zh-CN" altLang="en-US" sz="1600"/>
          </a:p>
        </p:txBody>
      </p:sp>
      <p:sp>
        <p:nvSpPr>
          <p:cNvPr id="24" name="文本框 23"/>
          <p:cNvSpPr txBox="1"/>
          <p:nvPr/>
        </p:nvSpPr>
        <p:spPr>
          <a:xfrm>
            <a:off x="10222230" y="550164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是否支持重播</a:t>
            </a:r>
            <a:endParaRPr lang="zh-CN" altLang="en-US" sz="1600"/>
          </a:p>
        </p:txBody>
      </p:sp>
      <p:sp>
        <p:nvSpPr>
          <p:cNvPr id="25" name="文本框 24"/>
          <p:cNvSpPr txBox="1"/>
          <p:nvPr/>
        </p:nvSpPr>
        <p:spPr>
          <a:xfrm>
            <a:off x="10222230" y="586994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等等等等</a:t>
            </a:r>
            <a:endParaRPr lang="zh-CN" altLang="en-US" sz="1600"/>
          </a:p>
        </p:txBody>
      </p:sp>
      <p:cxnSp>
        <p:nvCxnSpPr>
          <p:cNvPr id="26" name="直接连接符 25"/>
          <p:cNvCxnSpPr>
            <a:stCxn id="9" idx="3"/>
            <a:endCxn id="19" idx="1"/>
          </p:cNvCxnSpPr>
          <p:nvPr/>
        </p:nvCxnSpPr>
        <p:spPr>
          <a:xfrm flipV="1">
            <a:off x="9562465" y="3829050"/>
            <a:ext cx="659765" cy="288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9" idx="3"/>
            <a:endCxn id="20" idx="1"/>
          </p:cNvCxnSpPr>
          <p:nvPr/>
        </p:nvCxnSpPr>
        <p:spPr>
          <a:xfrm>
            <a:off x="9562465" y="4117340"/>
            <a:ext cx="659765" cy="8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endCxn id="21" idx="1"/>
          </p:cNvCxnSpPr>
          <p:nvPr/>
        </p:nvCxnSpPr>
        <p:spPr>
          <a:xfrm>
            <a:off x="9574530" y="4123690"/>
            <a:ext cx="647700" cy="441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9" idx="3"/>
            <a:endCxn id="22" idx="1"/>
          </p:cNvCxnSpPr>
          <p:nvPr/>
        </p:nvCxnSpPr>
        <p:spPr>
          <a:xfrm>
            <a:off x="9562465" y="4117340"/>
            <a:ext cx="659765" cy="816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9" idx="3"/>
            <a:endCxn id="23" idx="1"/>
          </p:cNvCxnSpPr>
          <p:nvPr/>
        </p:nvCxnSpPr>
        <p:spPr>
          <a:xfrm>
            <a:off x="9562465" y="4117340"/>
            <a:ext cx="659765" cy="1184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9" idx="3"/>
            <a:endCxn id="24" idx="1"/>
          </p:cNvCxnSpPr>
          <p:nvPr/>
        </p:nvCxnSpPr>
        <p:spPr>
          <a:xfrm>
            <a:off x="9562465" y="4117340"/>
            <a:ext cx="659765" cy="1553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25" idx="1"/>
          </p:cNvCxnSpPr>
          <p:nvPr/>
        </p:nvCxnSpPr>
        <p:spPr>
          <a:xfrm>
            <a:off x="9574530" y="4108450"/>
            <a:ext cx="647700" cy="193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/>
        </p:nvSpPr>
        <p:spPr>
          <a:xfrm>
            <a:off x="1762125" y="2233295"/>
            <a:ext cx="8668385" cy="1551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优化一下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92760" y="317500"/>
            <a:ext cx="5431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/>
              <a:t>用户体验 </a:t>
            </a:r>
            <a:r>
              <a:rPr lang="en-US" altLang="zh-CN" sz="2800" b="1"/>
              <a:t>- </a:t>
            </a:r>
            <a:r>
              <a:rPr lang="zh-CN" sz="2800" b="1"/>
              <a:t>问卷填写过程过于繁琐</a:t>
            </a:r>
            <a:endParaRPr lang="zh-CN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735" y="951230"/>
            <a:ext cx="2757170" cy="5651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99735" y="2621280"/>
            <a:ext cx="4727575" cy="1614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 spc="150">
                <a:solidFill>
                  <a:schemeClr val="tx1"/>
                </a:solidFill>
                <a:uFillTx/>
              </a:rPr>
              <a:t>分模块填写（信息越完整，推荐越符合</a:t>
            </a:r>
            <a:r>
              <a:rPr lang="zh-CN" altLang="en-US" b="1" spc="150">
                <a:solidFill>
                  <a:schemeClr val="tx1"/>
                </a:solidFill>
                <a:uFillTx/>
              </a:rPr>
              <a:t>）</a:t>
            </a:r>
            <a:endParaRPr lang="zh-CN" altLang="en-US" b="1" spc="150">
              <a:solidFill>
                <a:schemeClr val="tx1"/>
              </a:solidFill>
              <a:uFillTx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50">
                <a:solidFill>
                  <a:schemeClr val="tx1"/>
                </a:solidFill>
                <a:uFillTx/>
              </a:rPr>
              <a:t>1.  </a:t>
            </a:r>
            <a:r>
              <a:rPr lang="zh-CN" altLang="en-US" sz="1600" spc="150">
                <a:solidFill>
                  <a:schemeClr val="tx1"/>
                </a:solidFill>
                <a:uFillTx/>
              </a:rPr>
              <a:t>基本信息：孩子年龄、年纪、预算等</a:t>
            </a:r>
            <a:r>
              <a:rPr lang="zh-CN" altLang="en-US" sz="1600" spc="150">
                <a:solidFill>
                  <a:schemeClr val="tx1"/>
                </a:solidFill>
                <a:uFillTx/>
              </a:rPr>
              <a:t>；</a:t>
            </a:r>
            <a:endParaRPr lang="zh-CN" altLang="en-US" sz="1600" spc="150">
              <a:solidFill>
                <a:schemeClr val="tx1"/>
              </a:solidFill>
              <a:uFillTx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50">
                <a:solidFill>
                  <a:schemeClr val="tx1"/>
                </a:solidFill>
                <a:uFillTx/>
              </a:rPr>
              <a:t>2.  </a:t>
            </a:r>
            <a:r>
              <a:rPr lang="zh-CN" altLang="en-US" sz="1600" spc="150">
                <a:solidFill>
                  <a:schemeClr val="tx1"/>
                </a:solidFill>
                <a:uFillTx/>
              </a:rPr>
              <a:t>深入了解：各科成绩、兴趣爱好、性格等</a:t>
            </a:r>
            <a:r>
              <a:rPr lang="zh-CN" altLang="en-US" sz="1600" spc="150">
                <a:solidFill>
                  <a:schemeClr val="tx1"/>
                </a:solidFill>
                <a:uFillTx/>
              </a:rPr>
              <a:t>；</a:t>
            </a:r>
            <a:endParaRPr lang="zh-CN" altLang="en-US" sz="1600" spc="150">
              <a:solidFill>
                <a:schemeClr val="tx1"/>
              </a:solidFill>
              <a:uFillTx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spc="150">
                <a:solidFill>
                  <a:schemeClr val="tx1"/>
                </a:solidFill>
                <a:uFillTx/>
              </a:rPr>
              <a:t>3.  </a:t>
            </a:r>
            <a:r>
              <a:rPr lang="zh-CN" altLang="en-US" sz="1600" spc="150">
                <a:solidFill>
                  <a:schemeClr val="tx1"/>
                </a:solidFill>
                <a:uFillTx/>
              </a:rPr>
              <a:t>思维分析：简单的思维分析，兴趣剖析</a:t>
            </a:r>
            <a:r>
              <a:rPr lang="zh-CN" altLang="en-US" sz="1600" spc="150">
                <a:solidFill>
                  <a:schemeClr val="tx1"/>
                </a:solidFill>
                <a:uFillTx/>
              </a:rPr>
              <a:t>；</a:t>
            </a:r>
            <a:endParaRPr lang="zh-CN" altLang="en-US" sz="1600" spc="15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92760" y="31750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/>
              <a:t>用户粘性低</a:t>
            </a:r>
            <a:endParaRPr lang="zh-CN" sz="2800" b="1"/>
          </a:p>
        </p:txBody>
      </p:sp>
      <p:sp>
        <p:nvSpPr>
          <p:cNvPr id="2" name="椭圆 1"/>
          <p:cNvSpPr/>
          <p:nvPr/>
        </p:nvSpPr>
        <p:spPr>
          <a:xfrm>
            <a:off x="3272155" y="2499360"/>
            <a:ext cx="1978025" cy="1859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资讯</a:t>
            </a:r>
            <a:endParaRPr lang="zh-CN" altLang="en-US" sz="2800"/>
          </a:p>
        </p:txBody>
      </p:sp>
      <p:sp>
        <p:nvSpPr>
          <p:cNvPr id="3" name="椭圆 2"/>
          <p:cNvSpPr/>
          <p:nvPr/>
        </p:nvSpPr>
        <p:spPr>
          <a:xfrm>
            <a:off x="6884035" y="2499360"/>
            <a:ext cx="1978025" cy="18592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社区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5861685" y="3106420"/>
            <a:ext cx="4108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/>
              <a:t>+</a:t>
            </a:r>
            <a:endParaRPr lang="en-US" altLang="zh-CN" sz="3600"/>
          </a:p>
        </p:txBody>
      </p:sp>
      <p:sp>
        <p:nvSpPr>
          <p:cNvPr id="5" name="矩形 4"/>
          <p:cNvSpPr/>
          <p:nvPr/>
        </p:nvSpPr>
        <p:spPr>
          <a:xfrm>
            <a:off x="998220" y="1837690"/>
            <a:ext cx="1455420" cy="66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选课技巧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220" y="2683510"/>
            <a:ext cx="1455420" cy="66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课外知识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8220" y="3589655"/>
            <a:ext cx="1455420" cy="66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热门课程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8220" y="4449445"/>
            <a:ext cx="1455420" cy="66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教育</a:t>
            </a:r>
            <a:r>
              <a:rPr lang="zh-CN" altLang="en-US"/>
              <a:t>知识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64065" y="2315845"/>
            <a:ext cx="1455420" cy="661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选课师问答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664065" y="3161665"/>
            <a:ext cx="1455420" cy="661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家长交流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664065" y="4067810"/>
            <a:ext cx="1455420" cy="661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课程讨论</a:t>
            </a:r>
            <a:endParaRPr lang="zh-CN" altLang="en-US"/>
          </a:p>
        </p:txBody>
      </p:sp>
      <p:cxnSp>
        <p:nvCxnSpPr>
          <p:cNvPr id="14" name="直接连接符 13"/>
          <p:cNvCxnSpPr>
            <a:stCxn id="5" idx="3"/>
            <a:endCxn id="2" idx="2"/>
          </p:cNvCxnSpPr>
          <p:nvPr/>
        </p:nvCxnSpPr>
        <p:spPr>
          <a:xfrm>
            <a:off x="2453640" y="2168525"/>
            <a:ext cx="818515" cy="1260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3"/>
            <a:endCxn id="2" idx="2"/>
          </p:cNvCxnSpPr>
          <p:nvPr/>
        </p:nvCxnSpPr>
        <p:spPr>
          <a:xfrm>
            <a:off x="2453640" y="3014345"/>
            <a:ext cx="818515" cy="414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3"/>
            <a:endCxn id="2" idx="2"/>
          </p:cNvCxnSpPr>
          <p:nvPr/>
        </p:nvCxnSpPr>
        <p:spPr>
          <a:xfrm flipV="1">
            <a:off x="2453640" y="3429000"/>
            <a:ext cx="818515" cy="491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9" idx="3"/>
            <a:endCxn id="2" idx="2"/>
          </p:cNvCxnSpPr>
          <p:nvPr/>
        </p:nvCxnSpPr>
        <p:spPr>
          <a:xfrm flipV="1">
            <a:off x="2453640" y="3429000"/>
            <a:ext cx="818515" cy="1351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0" idx="1"/>
            <a:endCxn id="3" idx="6"/>
          </p:cNvCxnSpPr>
          <p:nvPr/>
        </p:nvCxnSpPr>
        <p:spPr>
          <a:xfrm flipH="1">
            <a:off x="8862060" y="2646680"/>
            <a:ext cx="802005" cy="78232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1" idx="1"/>
            <a:endCxn id="3" idx="6"/>
          </p:cNvCxnSpPr>
          <p:nvPr/>
        </p:nvCxnSpPr>
        <p:spPr>
          <a:xfrm flipH="1" flipV="1">
            <a:off x="8862060" y="3429000"/>
            <a:ext cx="802005" cy="6350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2" idx="1"/>
            <a:endCxn id="3" idx="6"/>
          </p:cNvCxnSpPr>
          <p:nvPr/>
        </p:nvCxnSpPr>
        <p:spPr>
          <a:xfrm flipH="1" flipV="1">
            <a:off x="8862060" y="3429000"/>
            <a:ext cx="802005" cy="96964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" grpId="1" animBg="1"/>
      <p:bldP spid="3" grpId="1" animBg="1"/>
      <p:bldP spid="4" grpId="1"/>
      <p:bldP spid="5" grpId="1" animBg="1"/>
      <p:bldP spid="7" grpId="1" animBg="1"/>
      <p:bldP spid="8" grpId="1" animBg="1"/>
      <p:bldP spid="9" grpId="1" animBg="1"/>
      <p:bldP spid="10" grpId="1" animBg="1"/>
      <p:bldP spid="11" grpId="1" animBg="1"/>
      <p:bldP spid="1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92760" y="3175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/>
              <a:t>如何盈利</a:t>
            </a:r>
            <a:endParaRPr lang="zh-CN" sz="2800" b="1"/>
          </a:p>
        </p:txBody>
      </p:sp>
      <p:sp>
        <p:nvSpPr>
          <p:cNvPr id="2" name="圆角矩形 1"/>
          <p:cNvSpPr/>
          <p:nvPr/>
        </p:nvSpPr>
        <p:spPr>
          <a:xfrm>
            <a:off x="936625" y="1299845"/>
            <a:ext cx="3036570" cy="1257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引流 </a:t>
            </a:r>
            <a:r>
              <a:rPr lang="en-US" altLang="zh-CN"/>
              <a:t>/ </a:t>
            </a:r>
            <a:r>
              <a:rPr lang="zh-CN" altLang="en-US"/>
              <a:t>广告位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36625" y="2985135"/>
            <a:ext cx="3036570" cy="1257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增值服务，选课师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936625" y="4613275"/>
            <a:ext cx="3036570" cy="1257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再想想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92980" y="2254250"/>
            <a:ext cx="2943860" cy="83121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专业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92980" y="3198495"/>
            <a:ext cx="2943860" cy="83121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1V1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2980" y="4152265"/>
            <a:ext cx="2943860" cy="83121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后期跟进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35595" y="1999615"/>
            <a:ext cx="3906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机构本身、机构教师、机构课程的了解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选课师亲测，亲自</a:t>
            </a:r>
            <a:r>
              <a:rPr lang="zh-CN" altLang="en-US"/>
              <a:t>上课试听，直接调研课程内容及效果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935595" y="4152265"/>
            <a:ext cx="39071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跟踪用户反馈，通过上门陪听等方式全程跟踪孩子的上课情况，及时获取孩子的上课体验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935595" y="3321050"/>
            <a:ext cx="4159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配合家长的时间，</a:t>
            </a:r>
            <a:r>
              <a:rPr lang="zh-CN" altLang="en-US">
                <a:sym typeface="+mn-ea"/>
              </a:rPr>
              <a:t>随时跟进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针对家长孩子的情况，个性化分析</a:t>
            </a:r>
            <a:endParaRPr lang="zh-CN" altLang="en-US">
              <a:sym typeface="+mn-ea"/>
            </a:endParaRPr>
          </a:p>
        </p:txBody>
      </p:sp>
      <p:cxnSp>
        <p:nvCxnSpPr>
          <p:cNvPr id="15" name="直接连接符 14"/>
          <p:cNvCxnSpPr>
            <a:stCxn id="4" idx="3"/>
            <a:endCxn id="7" idx="1"/>
          </p:cNvCxnSpPr>
          <p:nvPr/>
        </p:nvCxnSpPr>
        <p:spPr>
          <a:xfrm flipV="1">
            <a:off x="3973195" y="2670175"/>
            <a:ext cx="819785" cy="944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4" idx="3"/>
            <a:endCxn id="10" idx="1"/>
          </p:cNvCxnSpPr>
          <p:nvPr/>
        </p:nvCxnSpPr>
        <p:spPr>
          <a:xfrm>
            <a:off x="3973195" y="3614420"/>
            <a:ext cx="819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" idx="3"/>
            <a:endCxn id="11" idx="1"/>
          </p:cNvCxnSpPr>
          <p:nvPr/>
        </p:nvCxnSpPr>
        <p:spPr>
          <a:xfrm>
            <a:off x="3973195" y="3614420"/>
            <a:ext cx="819785" cy="95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10" grpId="0" animBg="1"/>
      <p:bldP spid="11" grpId="0" animBg="1"/>
      <p:bldP spid="12" grpId="0"/>
      <p:bldP spid="13" grpId="0"/>
      <p:bldP spid="14" grpId="0"/>
      <p:bldP spid="2" grpId="1" animBg="1"/>
      <p:bldP spid="4" grpId="1" animBg="1"/>
      <p:bldP spid="5" grpId="1" animBg="1"/>
      <p:bldP spid="7" grpId="1" animBg="1"/>
      <p:bldP spid="10" grpId="1" animBg="1"/>
      <p:bldP spid="11" grpId="1" animBg="1"/>
      <p:bldP spid="12" grpId="1"/>
      <p:bldP spid="13" grpId="1"/>
      <p:bldP spid="1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/>
        </p:nvSpPr>
        <p:spPr>
          <a:xfrm>
            <a:off x="1762125" y="2233295"/>
            <a:ext cx="8668385" cy="1551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谢谢！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2760" y="31750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背景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4175760" y="1427480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什么是互联网教育？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671195" y="2477135"/>
            <a:ext cx="10354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“互联网+教育”是随着当今科学技术的不断发展，互联网科技与教育领域相结合的一种新的教育形式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06390" y="4466590"/>
            <a:ext cx="1039495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400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K12</a:t>
            </a:r>
            <a:endParaRPr lang="en-US" altLang="zh-CN" sz="4400"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14160" y="40062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学前教育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10965" y="37592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兴趣教育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68160" y="556641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职业教育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15860" y="513080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高等教育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34230" y="54375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语言教育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37550" y="43522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留学教育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50260" y="482409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综合平台</a:t>
            </a:r>
            <a:endParaRPr lang="zh-CN" altLang="en-US" sz="1600"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8" grpId="1"/>
      <p:bldP spid="9" grpId="1"/>
      <p:bldP spid="10" grpId="1"/>
      <p:bldP spid="11" grpId="1"/>
      <p:bldP spid="12" grpId="1"/>
      <p:bldP spid="13" grpId="1"/>
      <p:bldP spid="14" grpId="1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92760" y="31750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背景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5702935" y="2621280"/>
            <a:ext cx="48533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50">
                <a:solidFill>
                  <a:schemeClr val="tx1"/>
                </a:solidFill>
                <a:uFillTx/>
              </a:rPr>
              <a:t>前期以题库、搜题工具类</a:t>
            </a:r>
            <a:r>
              <a:rPr lang="en-US" altLang="zh-CN" sz="1600" spc="150">
                <a:solidFill>
                  <a:schemeClr val="tx1"/>
                </a:solidFill>
                <a:uFillTx/>
              </a:rPr>
              <a:t>APP</a:t>
            </a:r>
            <a:r>
              <a:rPr lang="zh-CN" altLang="en-US" sz="1600" spc="150">
                <a:solidFill>
                  <a:schemeClr val="tx1"/>
                </a:solidFill>
                <a:uFillTx/>
              </a:rPr>
              <a:t>打下用户基础；</a:t>
            </a:r>
            <a:endParaRPr lang="zh-CN" altLang="en-US" sz="1600" spc="150">
              <a:solidFill>
                <a:schemeClr val="tx1"/>
              </a:solidFill>
              <a:uFillTx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50">
                <a:solidFill>
                  <a:schemeClr val="tx1"/>
                </a:solidFill>
                <a:uFillTx/>
              </a:rPr>
              <a:t>目前将前期积累的用户引流至</a:t>
            </a:r>
            <a:r>
              <a:rPr lang="zh-CN" altLang="en-US" sz="1600" b="1" spc="150">
                <a:solidFill>
                  <a:schemeClr val="tx1"/>
                </a:solidFill>
                <a:uFillTx/>
              </a:rPr>
              <a:t>直播课</a:t>
            </a:r>
            <a:r>
              <a:rPr lang="en-US" altLang="zh-CN" sz="1600" b="1" spc="150">
                <a:solidFill>
                  <a:schemeClr val="tx1"/>
                </a:solidFill>
                <a:uFillTx/>
              </a:rPr>
              <a:t>APP</a:t>
            </a:r>
            <a:r>
              <a:rPr lang="zh-CN" altLang="en-US" sz="1600" spc="150">
                <a:solidFill>
                  <a:schemeClr val="tx1"/>
                </a:solidFill>
                <a:uFillTx/>
              </a:rPr>
              <a:t>；</a:t>
            </a:r>
            <a:endParaRPr lang="zh-CN" altLang="en-US" sz="1600" spc="150">
              <a:solidFill>
                <a:schemeClr val="tx1"/>
              </a:solidFill>
              <a:uFillTx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50">
                <a:solidFill>
                  <a:schemeClr val="tx1"/>
                </a:solidFill>
                <a:uFillTx/>
              </a:rPr>
              <a:t>未来发展智能</a:t>
            </a:r>
            <a:r>
              <a:rPr lang="en-US" altLang="zh-CN" sz="1600" spc="150">
                <a:solidFill>
                  <a:schemeClr val="tx1"/>
                </a:solidFill>
                <a:uFillTx/>
              </a:rPr>
              <a:t>AI</a:t>
            </a:r>
            <a:r>
              <a:rPr lang="zh-CN" altLang="en-US" sz="1600" spc="150">
                <a:solidFill>
                  <a:schemeClr val="tx1"/>
                </a:solidFill>
                <a:uFillTx/>
              </a:rPr>
              <a:t>方向录播课以及细分领域；</a:t>
            </a:r>
            <a:endParaRPr lang="zh-CN" altLang="en-US" sz="1600" spc="150">
              <a:solidFill>
                <a:schemeClr val="tx1"/>
              </a:solidFill>
              <a:uFillTx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2760" y="963295"/>
            <a:ext cx="4724400" cy="522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3910" y="1543685"/>
            <a:ext cx="5756275" cy="50120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2760" y="31750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背景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981200"/>
            <a:ext cx="4884420" cy="3749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80920" y="94170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在线教育的蓬勃发展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27290" y="94170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各种软件课程琳琅满目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92760" y="317500"/>
            <a:ext cx="5075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背景 </a:t>
            </a:r>
            <a:r>
              <a:rPr lang="en-US" altLang="zh-CN" sz="2800" b="1"/>
              <a:t>- </a:t>
            </a:r>
            <a:r>
              <a:rPr lang="zh-CN" altLang="en-US" sz="2800" b="1"/>
              <a:t>五花八门的教育直播</a:t>
            </a:r>
            <a:r>
              <a:rPr lang="zh-CN" altLang="en-US" sz="2800" b="1"/>
              <a:t>软件</a:t>
            </a:r>
            <a:endParaRPr lang="zh-CN" altLang="en-US" sz="2800" b="1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344805" y="1139825"/>
          <a:ext cx="11501765" cy="488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765"/>
                <a:gridCol w="2016000"/>
                <a:gridCol w="2016125"/>
                <a:gridCol w="2015875"/>
                <a:gridCol w="2016000"/>
                <a:gridCol w="201600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848587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APP</a:t>
                      </a:r>
                      <a:endParaRPr lang="zh-CN" altLang="en-US" sz="1200">
                        <a:solidFill>
                          <a:srgbClr val="848587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848587"/>
                          </a:solidFill>
                        </a:rPr>
                        <a:t>作业帮直播课</a:t>
                      </a:r>
                      <a:endParaRPr lang="zh-CN" altLang="en-US" sz="1400">
                        <a:solidFill>
                          <a:srgbClr val="848587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848587"/>
                          </a:solidFill>
                          <a:sym typeface="+mn-ea"/>
                        </a:rPr>
                        <a:t>猿辅导</a:t>
                      </a:r>
                      <a:endParaRPr lang="zh-CN" altLang="en-US" sz="1400">
                        <a:solidFill>
                          <a:srgbClr val="848587"/>
                        </a:solidFill>
                        <a:sym typeface="+mn-ea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848587"/>
                          </a:solidFill>
                          <a:sym typeface="+mn-ea"/>
                        </a:rPr>
                        <a:t>斑马</a:t>
                      </a:r>
                      <a:r>
                        <a:rPr lang="en-US" altLang="zh-CN" sz="1400">
                          <a:solidFill>
                            <a:srgbClr val="848587"/>
                          </a:solidFill>
                          <a:sym typeface="+mn-ea"/>
                        </a:rPr>
                        <a:t>AI</a:t>
                      </a:r>
                      <a:r>
                        <a:rPr lang="zh-CN" altLang="en-US" sz="1400">
                          <a:solidFill>
                            <a:srgbClr val="848587"/>
                          </a:solidFill>
                          <a:sym typeface="+mn-ea"/>
                        </a:rPr>
                        <a:t>课</a:t>
                      </a:r>
                      <a:endParaRPr lang="zh-CN" altLang="en-US" sz="1400">
                        <a:solidFill>
                          <a:srgbClr val="848587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400">
                          <a:solidFill>
                            <a:srgbClr val="848587"/>
                          </a:solidFill>
                        </a:rPr>
                        <a:t>画啦啦</a:t>
                      </a:r>
                      <a:endParaRPr lang="zh-CN" sz="1400">
                        <a:solidFill>
                          <a:srgbClr val="848587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848587"/>
                          </a:solidFill>
                        </a:rPr>
                        <a:t>美术宝</a:t>
                      </a:r>
                      <a:r>
                        <a:rPr lang="en-US" altLang="zh-CN" sz="1400">
                          <a:solidFill>
                            <a:srgbClr val="848587"/>
                          </a:solidFill>
                        </a:rPr>
                        <a:t>1</a:t>
                      </a:r>
                      <a:r>
                        <a:rPr lang="zh-CN" altLang="en-US" sz="1400">
                          <a:solidFill>
                            <a:srgbClr val="848587"/>
                          </a:solidFill>
                        </a:rPr>
                        <a:t>对</a:t>
                      </a:r>
                      <a:r>
                        <a:rPr lang="en-US" altLang="zh-CN" sz="1400">
                          <a:solidFill>
                            <a:srgbClr val="848587"/>
                          </a:solidFill>
                        </a:rPr>
                        <a:t>1</a:t>
                      </a:r>
                      <a:endParaRPr lang="en-US" altLang="zh-CN" sz="1400">
                        <a:solidFill>
                          <a:srgbClr val="848587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上架时间</a:t>
                      </a:r>
                      <a:endParaRPr lang="zh-CN" altLang="en-US" sz="1200" b="1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2017-07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  <a:sym typeface="+mn-ea"/>
                        </a:rPr>
                        <a:t>2015-05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  <a:sym typeface="+mn-ea"/>
                        </a:rPr>
                        <a:t>2017-10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2018-09-21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2018-04-12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课程类型</a:t>
                      </a:r>
                      <a:endParaRPr lang="zh-CN" altLang="en-US" sz="1200" b="1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主课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主课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学前教育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兴趣爱好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兴趣爱好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用户群体</a:t>
                      </a:r>
                      <a:endParaRPr lang="zh-CN" altLang="en-US" sz="1200" b="1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中小学生（</a:t>
                      </a: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K12</a:t>
                      </a: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）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中小学生（</a:t>
                      </a:r>
                      <a:r>
                        <a:rPr lang="en-US" altLang="zh-CN" sz="1200">
                          <a:solidFill>
                            <a:srgbClr val="404040"/>
                          </a:solidFill>
                          <a:sym typeface="+mn-ea"/>
                        </a:rPr>
                        <a:t>K12</a:t>
                      </a: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）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  <a:sym typeface="+mn-ea"/>
                        </a:rPr>
                        <a:t>2-8</a:t>
                      </a: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岁（学前教育）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5-12</a:t>
                      </a: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岁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  <a:sym typeface="+mn-ea"/>
                        </a:rPr>
                        <a:t>4-12</a:t>
                      </a: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岁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5581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口号</a:t>
                      </a:r>
                      <a:endParaRPr lang="zh-CN" altLang="en-US" sz="1200" b="1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直播课、上作业帮，好成绩、有人帮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孩子喜欢老师好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网课就上猿辅导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学思维 学英语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  <a:sym typeface="+mn-ea"/>
                        </a:rPr>
                        <a:t>2-8</a:t>
                      </a: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岁上斑马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在家就能学画画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专业美术名师 随时随地教你画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2697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课程例子</a:t>
                      </a:r>
                      <a:endParaRPr lang="zh-CN" altLang="en-US" sz="1200" b="1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秋季双师系统班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  <a:p>
                      <a:pPr indent="0" algn="l" fontAlgn="auto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二年级语文秋季双视系统班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  <a:p>
                      <a:pPr indent="0" algn="l" fontAlgn="auto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数学</a:t>
                      </a: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+</a:t>
                      </a: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语文思维特训班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  <a:p>
                      <a:pPr indent="0" algn="l" fontAlgn="auto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尖端班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  <a:p>
                      <a:pPr indent="0" algn="l" fontAlgn="auto"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冲顶班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二年级寒假数学系统班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剑桥英语寒假系统班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猿编程入门班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目标</a:t>
                      </a:r>
                      <a:r>
                        <a:rPr lang="en-US" altLang="zh-CN" sz="1200">
                          <a:solidFill>
                            <a:srgbClr val="404040"/>
                          </a:solidFill>
                          <a:sym typeface="+mn-ea"/>
                        </a:rPr>
                        <a:t>S</a:t>
                      </a: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班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目标</a:t>
                      </a:r>
                      <a:r>
                        <a:rPr lang="en-US" altLang="zh-CN" sz="1200">
                          <a:solidFill>
                            <a:srgbClr val="404040"/>
                          </a:solidFill>
                          <a:sym typeface="+mn-ea"/>
                        </a:rPr>
                        <a:t>A+</a:t>
                      </a: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班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语文系统课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思维系统可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语文系统课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体验课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正式课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</a:rPr>
                        <a:t>专题课</a:t>
                      </a:r>
                      <a:endParaRPr lang="zh-CN" altLang="en-US" sz="1200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4-5岁是涂鸦期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6-9岁被称为前后图示期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  <a:p>
                      <a:pPr algn="l" fontAlgn="auto">
                        <a:buClrTx/>
                        <a:buSzTx/>
                        <a:buNone/>
                      </a:pPr>
                      <a:r>
                        <a:rPr lang="zh-CN" altLang="en-US" sz="1200">
                          <a:solidFill>
                            <a:srgbClr val="404040"/>
                          </a:solidFill>
                          <a:sym typeface="+mn-ea"/>
                        </a:rPr>
                        <a:t>10-12岁是写实期</a:t>
                      </a:r>
                      <a:endParaRPr lang="zh-CN" altLang="en-US" sz="1200">
                        <a:solidFill>
                          <a:srgbClr val="404040"/>
                        </a:solidFill>
                        <a:sym typeface="+mn-ea"/>
                      </a:endParaRPr>
                    </a:p>
                  </a:txBody>
                  <a:tcPr anchor="ctr" anchorCtr="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92760" y="317500"/>
            <a:ext cx="3653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背景 </a:t>
            </a:r>
            <a:r>
              <a:rPr lang="en-US" altLang="zh-CN" sz="2800" b="1"/>
              <a:t>- </a:t>
            </a:r>
            <a:r>
              <a:rPr lang="zh-CN" altLang="en-US" sz="2800" b="1"/>
              <a:t>五花八门的活动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850" y="1288415"/>
            <a:ext cx="3289300" cy="1656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950" y="1560830"/>
            <a:ext cx="2428875" cy="431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3122295"/>
            <a:ext cx="1664970" cy="2960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50" y="1560830"/>
            <a:ext cx="2543175" cy="4521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185" y="3476625"/>
            <a:ext cx="1886585" cy="689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125" y="4410710"/>
            <a:ext cx="1858645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92760" y="317500"/>
            <a:ext cx="18751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背景 </a:t>
            </a:r>
            <a:r>
              <a:rPr lang="en-US" altLang="zh-CN" sz="2800" b="1"/>
              <a:t>- </a:t>
            </a:r>
            <a:r>
              <a:rPr lang="zh-CN" altLang="en-US" sz="2800" b="1"/>
              <a:t>痛点</a:t>
            </a:r>
            <a:endParaRPr lang="zh-CN" altLang="en-US" sz="2800" b="1"/>
          </a:p>
        </p:txBody>
      </p:sp>
      <p:sp>
        <p:nvSpPr>
          <p:cNvPr id="2" name="矩形 1"/>
          <p:cNvSpPr/>
          <p:nvPr/>
        </p:nvSpPr>
        <p:spPr>
          <a:xfrm>
            <a:off x="492760" y="1206500"/>
            <a:ext cx="5028565" cy="736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80</a:t>
            </a:r>
            <a:r>
              <a:rPr lang="zh-CN" altLang="en-US"/>
              <a:t>后、</a:t>
            </a:r>
            <a:r>
              <a:rPr lang="en-US" altLang="zh-CN"/>
              <a:t>90</a:t>
            </a:r>
            <a:r>
              <a:rPr lang="zh-CN" altLang="en-US"/>
              <a:t>后成为家长主体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92760" y="2197100"/>
            <a:ext cx="5028565" cy="736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在线教育的蓬勃发展</a:t>
            </a:r>
            <a:endParaRPr lang="zh-CN"/>
          </a:p>
        </p:txBody>
      </p:sp>
      <p:sp>
        <p:nvSpPr>
          <p:cNvPr id="5" name="矩形 4"/>
          <p:cNvSpPr/>
          <p:nvPr/>
        </p:nvSpPr>
        <p:spPr>
          <a:xfrm>
            <a:off x="6652260" y="1206500"/>
            <a:ext cx="5028565" cy="736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各种软件课程也琳琅满目</a:t>
            </a:r>
            <a:endParaRPr lang="zh-CN"/>
          </a:p>
        </p:txBody>
      </p:sp>
      <p:sp>
        <p:nvSpPr>
          <p:cNvPr id="7" name="矩形 6"/>
          <p:cNvSpPr/>
          <p:nvPr/>
        </p:nvSpPr>
        <p:spPr>
          <a:xfrm>
            <a:off x="6652260" y="2197100"/>
            <a:ext cx="5028565" cy="736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机构课程信息失真</a:t>
            </a:r>
            <a:endParaRPr lang="zh-CN"/>
          </a:p>
        </p:txBody>
      </p:sp>
      <p:sp>
        <p:nvSpPr>
          <p:cNvPr id="10" name="文本框 9"/>
          <p:cNvSpPr txBox="1"/>
          <p:nvPr/>
        </p:nvSpPr>
        <p:spPr>
          <a:xfrm>
            <a:off x="4472940" y="5429250"/>
            <a:ext cx="5918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>
                <a:latin typeface="黑体" panose="02010609060101010101" charset="-122"/>
                <a:ea typeface="黑体" panose="02010609060101010101" charset="-122"/>
              </a:rPr>
              <a:t>家长</a:t>
            </a:r>
            <a:endParaRPr lang="zh-CN" altLang="en-US" sz="16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云形 10"/>
          <p:cNvSpPr/>
          <p:nvPr/>
        </p:nvSpPr>
        <p:spPr>
          <a:xfrm>
            <a:off x="6091555" y="3150235"/>
            <a:ext cx="2755265" cy="17138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转介绍活动诱惑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92760" y="1206500"/>
            <a:ext cx="5028565" cy="736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80</a:t>
            </a:r>
            <a:r>
              <a:rPr lang="zh-CN" altLang="en-US"/>
              <a:t>后、</a:t>
            </a:r>
            <a:r>
              <a:rPr lang="en-US" altLang="zh-CN"/>
              <a:t>90</a:t>
            </a:r>
            <a:r>
              <a:rPr lang="zh-CN" altLang="en-US"/>
              <a:t>后成为家长主体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92760" y="2197100"/>
            <a:ext cx="5028565" cy="736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在线教育的蓬勃发展</a:t>
            </a:r>
            <a:endParaRPr lang="zh-CN"/>
          </a:p>
        </p:txBody>
      </p:sp>
      <p:sp>
        <p:nvSpPr>
          <p:cNvPr id="14" name="云形 13"/>
          <p:cNvSpPr/>
          <p:nvPr/>
        </p:nvSpPr>
        <p:spPr>
          <a:xfrm>
            <a:off x="5990590" y="4947285"/>
            <a:ext cx="2552065" cy="13081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朋友推荐</a:t>
            </a:r>
            <a:endParaRPr lang="zh-CN" altLang="en-US"/>
          </a:p>
          <a:p>
            <a:pPr algn="ctr"/>
            <a:r>
              <a:rPr lang="zh-CN" altLang="en-US"/>
              <a:t>（邀请码）</a:t>
            </a:r>
            <a:endParaRPr lang="zh-CN" altLang="en-US"/>
          </a:p>
        </p:txBody>
      </p:sp>
      <p:sp>
        <p:nvSpPr>
          <p:cNvPr id="15" name="云形 14"/>
          <p:cNvSpPr/>
          <p:nvPr/>
        </p:nvSpPr>
        <p:spPr>
          <a:xfrm>
            <a:off x="9012555" y="3035935"/>
            <a:ext cx="2755265" cy="17138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免费体验课</a:t>
            </a:r>
            <a:endParaRPr lang="zh-CN" altLang="en-US"/>
          </a:p>
        </p:txBody>
      </p:sp>
      <p:pic>
        <p:nvPicPr>
          <p:cNvPr id="16" name="图片 15" descr="家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4160" y="4107180"/>
            <a:ext cx="1389380" cy="1125855"/>
          </a:xfrm>
          <a:prstGeom prst="rect">
            <a:avLst/>
          </a:prstGeom>
        </p:spPr>
      </p:pic>
      <p:sp>
        <p:nvSpPr>
          <p:cNvPr id="17" name="云形 16"/>
          <p:cNvSpPr/>
          <p:nvPr/>
        </p:nvSpPr>
        <p:spPr>
          <a:xfrm>
            <a:off x="8758555" y="4749800"/>
            <a:ext cx="2095500" cy="130365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XX</a:t>
            </a:r>
            <a:r>
              <a:rPr lang="zh-CN" altLang="en-US" sz="1600"/>
              <a:t>软件销售人员联系</a:t>
            </a:r>
            <a:endParaRPr lang="zh-CN" altLang="en-US" sz="1600"/>
          </a:p>
        </p:txBody>
      </p:sp>
      <p:sp>
        <p:nvSpPr>
          <p:cNvPr id="19" name="圆角矩形 18"/>
          <p:cNvSpPr/>
          <p:nvPr/>
        </p:nvSpPr>
        <p:spPr>
          <a:xfrm>
            <a:off x="1386840" y="3383915"/>
            <a:ext cx="1854200" cy="826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没时间</a:t>
            </a:r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386840" y="4406900"/>
            <a:ext cx="1854200" cy="826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没精力</a:t>
            </a:r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386840" y="5429250"/>
            <a:ext cx="1854200" cy="826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没经验</a:t>
            </a:r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1740000">
            <a:off x="3367405" y="3931920"/>
            <a:ext cx="727075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3316605" y="4584065"/>
            <a:ext cx="727075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 rot="19320000">
            <a:off x="3272790" y="5306060"/>
            <a:ext cx="916305" cy="332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10800000">
            <a:off x="5521325" y="4584065"/>
            <a:ext cx="636270" cy="280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/>
        </p:nvSpPr>
        <p:spPr>
          <a:xfrm>
            <a:off x="495300" y="2202815"/>
            <a:ext cx="11202035" cy="15513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400"/>
              <a:t>如果可以有个软件帮忙分析对比</a:t>
            </a:r>
            <a:r>
              <a:rPr lang="zh-CN" altLang="en-US" sz="4400"/>
              <a:t>下就好了</a:t>
            </a:r>
            <a:endParaRPr lang="zh-CN" altLang="en-US" sz="4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92760" y="3175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/>
              <a:t>核心功能</a:t>
            </a:r>
            <a:endParaRPr lang="zh-CN" sz="2800" b="1"/>
          </a:p>
        </p:txBody>
      </p:sp>
      <p:sp>
        <p:nvSpPr>
          <p:cNvPr id="3" name="圆角矩形 2"/>
          <p:cNvSpPr/>
          <p:nvPr/>
        </p:nvSpPr>
        <p:spPr>
          <a:xfrm>
            <a:off x="1694180" y="1941830"/>
            <a:ext cx="2756535" cy="1183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基本信息填写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694180" y="3656330"/>
            <a:ext cx="2756535" cy="1183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推荐课程对比</a:t>
            </a:r>
            <a:endParaRPr lang="zh-CN" altLang="en-US"/>
          </a:p>
        </p:txBody>
      </p:sp>
      <p:sp>
        <p:nvSpPr>
          <p:cNvPr id="5" name="折角形 4"/>
          <p:cNvSpPr/>
          <p:nvPr/>
        </p:nvSpPr>
        <p:spPr>
          <a:xfrm>
            <a:off x="4933315" y="1759585"/>
            <a:ext cx="5273675" cy="1548130"/>
          </a:xfrm>
          <a:prstGeom prst="foldedCorne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 altLang="zh-CN"/>
          </a:p>
          <a:p>
            <a:pPr algn="l"/>
            <a:r>
              <a:rPr lang="en-US" altLang="zh-CN"/>
              <a:t>1. </a:t>
            </a:r>
            <a:r>
              <a:rPr lang="zh-CN" altLang="en-US">
                <a:sym typeface="+mn-ea"/>
              </a:rPr>
              <a:t>基本信息：</a:t>
            </a:r>
            <a:r>
              <a:rPr lang="zh-CN" altLang="en-US"/>
              <a:t>年龄、年级、性别、地域等；</a:t>
            </a:r>
            <a:endParaRPr lang="zh-CN" altLang="en-US"/>
          </a:p>
          <a:p>
            <a:pPr algn="l"/>
            <a:r>
              <a:rPr lang="en-US" altLang="zh-CN"/>
              <a:t>2. </a:t>
            </a:r>
            <a:r>
              <a:rPr lang="zh-CN" altLang="en-US"/>
              <a:t>学习信息：科目平均成绩；</a:t>
            </a:r>
            <a:endParaRPr lang="zh-CN" altLang="en-US"/>
          </a:p>
          <a:p>
            <a:pPr algn="l"/>
            <a:r>
              <a:rPr lang="en-US" altLang="zh-CN"/>
              <a:t>3. </a:t>
            </a:r>
            <a:r>
              <a:rPr lang="zh-CN" altLang="en-US"/>
              <a:t>兴趣爱好：希望培养的特长；</a:t>
            </a:r>
            <a:endParaRPr lang="zh-CN" altLang="en-US"/>
          </a:p>
          <a:p>
            <a:pPr algn="l"/>
            <a:r>
              <a:rPr lang="en-US" altLang="zh-CN"/>
              <a:t>4. </a:t>
            </a:r>
            <a:r>
              <a:rPr lang="zh-CN" altLang="en-US"/>
              <a:t>经济情况；</a:t>
            </a:r>
            <a:endParaRPr lang="zh-CN" altLang="en-US"/>
          </a:p>
        </p:txBody>
      </p:sp>
      <p:sp>
        <p:nvSpPr>
          <p:cNvPr id="7" name="折角形 6"/>
          <p:cNvSpPr/>
          <p:nvPr/>
        </p:nvSpPr>
        <p:spPr>
          <a:xfrm>
            <a:off x="4933315" y="3656330"/>
            <a:ext cx="4179570" cy="1183640"/>
          </a:xfrm>
          <a:prstGeom prst="foldedCorne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1. </a:t>
            </a:r>
            <a:r>
              <a:rPr lang="zh-CN" altLang="en-US"/>
              <a:t>课程推荐（推荐指数）列表；</a:t>
            </a:r>
            <a:endParaRPr lang="zh-CN" altLang="en-US"/>
          </a:p>
          <a:p>
            <a:pPr algn="l"/>
            <a:r>
              <a:rPr lang="en-US" altLang="zh-CN"/>
              <a:t>2. </a:t>
            </a:r>
            <a:r>
              <a:rPr lang="zh-CN" altLang="en-US"/>
              <a:t>课程信息对比表；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3" idx="2"/>
            <a:endCxn id="4" idx="0"/>
          </p:cNvCxnSpPr>
          <p:nvPr/>
        </p:nvCxnSpPr>
        <p:spPr>
          <a:xfrm>
            <a:off x="3072765" y="3125470"/>
            <a:ext cx="0" cy="530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235,&quot;width&quot;:7440}"/>
</p:tagLst>
</file>

<file path=ppt/tags/tag2.xml><?xml version="1.0" encoding="utf-8"?>
<p:tagLst xmlns:p="http://schemas.openxmlformats.org/presentationml/2006/main">
  <p:tag name="KSO_WM_UNIT_TABLE_BEAUTIFY" val="smartTable{094319db-3928-40ea-83d4-c51f62bce123}"/>
  <p:tag name="TABLE_EMPHASIZE_COLOR" val="8684935"/>
  <p:tag name="TABLE_SKINIDX" val="-1"/>
  <p:tag name="TABLE_COLORIDX" val="l"/>
  <p:tag name="TABLE_COLOR_RGB" val="0x000000*0xFFFFFF*0x44546A*0xE6E5E5*0x848587*0x738499*0x817CA0*0x9B819F*0xA7878C*0xAB968B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1177</Words>
  <Application>WPS 演示</Application>
  <PresentationFormat>宽屏</PresentationFormat>
  <Paragraphs>280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黑体</vt:lpstr>
      <vt:lpstr>Calibri</vt:lpstr>
      <vt:lpstr>Arial Unicode MS</vt:lpstr>
      <vt:lpstr>Office 主题</vt:lpstr>
      <vt:lpstr>网课对比软件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29</cp:revision>
  <dcterms:created xsi:type="dcterms:W3CDTF">2020-10-17T06:34:00Z</dcterms:created>
  <dcterms:modified xsi:type="dcterms:W3CDTF">2020-10-21T06:28:56Z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